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52"/>
  </p:notesMasterIdLst>
  <p:handoutMasterIdLst>
    <p:handoutMasterId r:id="rId53"/>
  </p:handoutMasterIdLst>
  <p:sldIdLst>
    <p:sldId id="1044" r:id="rId5"/>
    <p:sldId id="1045" r:id="rId6"/>
    <p:sldId id="1046" r:id="rId7"/>
    <p:sldId id="1049" r:id="rId8"/>
    <p:sldId id="1050" r:id="rId9"/>
    <p:sldId id="1051" r:id="rId10"/>
    <p:sldId id="1052" r:id="rId11"/>
    <p:sldId id="1053" r:id="rId12"/>
    <p:sldId id="1054" r:id="rId13"/>
    <p:sldId id="1055" r:id="rId14"/>
    <p:sldId id="1056" r:id="rId15"/>
    <p:sldId id="1057" r:id="rId16"/>
    <p:sldId id="915" r:id="rId17"/>
    <p:sldId id="1058" r:id="rId18"/>
    <p:sldId id="1059" r:id="rId19"/>
    <p:sldId id="1060" r:id="rId20"/>
    <p:sldId id="1061" r:id="rId21"/>
    <p:sldId id="1062" r:id="rId22"/>
    <p:sldId id="1063" r:id="rId23"/>
    <p:sldId id="1064" r:id="rId24"/>
    <p:sldId id="1065" r:id="rId25"/>
    <p:sldId id="1066" r:id="rId26"/>
    <p:sldId id="1067" r:id="rId27"/>
    <p:sldId id="1068" r:id="rId28"/>
    <p:sldId id="1069" r:id="rId29"/>
    <p:sldId id="1070" r:id="rId30"/>
    <p:sldId id="1071" r:id="rId31"/>
    <p:sldId id="1072" r:id="rId32"/>
    <p:sldId id="1073" r:id="rId33"/>
    <p:sldId id="1074" r:id="rId34"/>
    <p:sldId id="1075" r:id="rId35"/>
    <p:sldId id="1076" r:id="rId36"/>
    <p:sldId id="1077" r:id="rId37"/>
    <p:sldId id="1078" r:id="rId38"/>
    <p:sldId id="1079" r:id="rId39"/>
    <p:sldId id="1080" r:id="rId40"/>
    <p:sldId id="1081" r:id="rId41"/>
    <p:sldId id="1082" r:id="rId42"/>
    <p:sldId id="1083" r:id="rId43"/>
    <p:sldId id="1084" r:id="rId44"/>
    <p:sldId id="1085" r:id="rId45"/>
    <p:sldId id="1086" r:id="rId46"/>
    <p:sldId id="1087" r:id="rId47"/>
    <p:sldId id="1088" r:id="rId48"/>
    <p:sldId id="1089" r:id="rId49"/>
    <p:sldId id="1090" r:id="rId50"/>
    <p:sldId id="916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13A18B1B-C52E-4B32-BF88-1B0F1C4F0456}">
          <p14:sldIdLst>
            <p14:sldId id="1044"/>
            <p14:sldId id="1045"/>
            <p14:sldId id="1046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915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9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1F608B"/>
    <a:srgbClr val="2C3E50"/>
    <a:srgbClr val="222A35"/>
    <a:srgbClr val="FFFFFF"/>
    <a:srgbClr val="2A9A72"/>
    <a:srgbClr val="1E2631"/>
    <a:srgbClr val="7F7F7F"/>
    <a:srgbClr val="2F3A46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6370" autoAdjust="0"/>
  </p:normalViewPr>
  <p:slideViewPr>
    <p:cSldViewPr>
      <p:cViewPr varScale="1">
        <p:scale>
          <a:sx n="110" d="100"/>
          <a:sy n="110" d="100"/>
        </p:scale>
        <p:origin x="1716" y="108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79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28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531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01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957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935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09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91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33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48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18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1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450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19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33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103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27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49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58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861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660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62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697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85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83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205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781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189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82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663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507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047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07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188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768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319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947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89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36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61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2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34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D52FFDD4-8C33-4710-8EF9-8A6F6A83AA4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24242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198E233F-74EA-4A4A-A56C-4171BBE3C4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24242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AAC6C0DF-18FF-45AE-A713-CC7DD216F05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24242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A8023477-E648-40EE-A50E-791EDF1FC4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AC3614B5-9373-4C2D-ADBF-6A496E1C5BF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24242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7EDCD98D-37A5-436C-BC89-2CF30260890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1EACB47B-830E-45B7-A2B1-35C9F329D9E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24242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F4C44B03-7E78-454B-8E66-86D03D2954A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forensics – part3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Extraction des </a:t>
            </a:r>
            <a:r>
              <a:rPr lang="en-US" dirty="0" err="1"/>
              <a:t>données</a:t>
            </a:r>
            <a:r>
              <a:rPr lang="en-US" dirty="0"/>
              <a:t> (Data carving)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0145BA-767D-43C6-81DF-409F136CC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485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Algorithme de </a:t>
            </a:r>
            <a:r>
              <a:rPr lang="fr-FR" dirty="0" err="1"/>
              <a:t>Huffman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479DFCD-01E6-4916-B1BB-81ECC6DC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5" y="3212976"/>
            <a:ext cx="1250221" cy="123355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1073D58-9633-4570-952C-5F311B6032C2}"/>
              </a:ext>
            </a:extLst>
          </p:cNvPr>
          <p:cNvSpPr txBox="1"/>
          <p:nvPr/>
        </p:nvSpPr>
        <p:spPr>
          <a:xfrm>
            <a:off x="755576" y="2420888"/>
            <a:ext cx="2340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Image tramée à 256 couleurs </a:t>
            </a:r>
          </a:p>
          <a:p>
            <a:r>
              <a:rPr lang="fr-FR" sz="1400" dirty="0"/>
              <a:t>sur 8 bits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CFDDE82-ADC0-4A3F-989C-73E8F3BC017E}"/>
              </a:ext>
            </a:extLst>
          </p:cNvPr>
          <p:cNvSpPr txBox="1"/>
          <p:nvPr/>
        </p:nvSpPr>
        <p:spPr>
          <a:xfrm>
            <a:off x="2004376" y="3221913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5x5x8=200 bits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5D669A-EF2B-49CC-948E-07AB2DC90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62" y="3159802"/>
            <a:ext cx="1175677" cy="4012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3906A26-B1DA-4551-822C-711A5D2EF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363" y="3831996"/>
            <a:ext cx="1103670" cy="112666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BED01C7-D061-4B37-9F15-DCCE643A0CC7}"/>
              </a:ext>
            </a:extLst>
          </p:cNvPr>
          <p:cNvSpPr txBox="1"/>
          <p:nvPr/>
        </p:nvSpPr>
        <p:spPr>
          <a:xfrm>
            <a:off x="3491508" y="2406138"/>
            <a:ext cx="2556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Trier les couleurs par </a:t>
            </a:r>
          </a:p>
          <a:p>
            <a:r>
              <a:rPr lang="fr-FR" sz="1400" dirty="0"/>
              <a:t>ordre de fréquence décroissante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35443F4-520A-4509-B3E4-3B9BECBD58BC}"/>
              </a:ext>
            </a:extLst>
          </p:cNvPr>
          <p:cNvSpPr txBox="1"/>
          <p:nvPr/>
        </p:nvSpPr>
        <p:spPr>
          <a:xfrm>
            <a:off x="3491508" y="5424382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Arbre de </a:t>
            </a:r>
            <a:r>
              <a:rPr lang="fr-FR" dirty="0" err="1"/>
              <a:t>Huffman</a:t>
            </a:r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272982E-A100-4B86-ADCD-284A88498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114" y="3036437"/>
            <a:ext cx="1486108" cy="127652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B853FE2-835A-41EA-BA06-CE0A62B72E15}"/>
              </a:ext>
            </a:extLst>
          </p:cNvPr>
          <p:cNvSpPr txBox="1"/>
          <p:nvPr/>
        </p:nvSpPr>
        <p:spPr>
          <a:xfrm>
            <a:off x="6511093" y="2413017"/>
            <a:ext cx="1823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Traverse de la racine à </a:t>
            </a:r>
          </a:p>
          <a:p>
            <a:r>
              <a:rPr lang="fr-FR" sz="1400" dirty="0"/>
              <a:t>chaque couleur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D570749-12FF-4980-B31B-CC0305CBD039}"/>
              </a:ext>
            </a:extLst>
          </p:cNvPr>
          <p:cNvSpPr txBox="1"/>
          <p:nvPr/>
        </p:nvSpPr>
        <p:spPr>
          <a:xfrm>
            <a:off x="8278747" y="3159802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1 bit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78BF57-580E-4A4E-90FA-E73C9523EDF2}"/>
              </a:ext>
            </a:extLst>
          </p:cNvPr>
          <p:cNvSpPr txBox="1"/>
          <p:nvPr/>
        </p:nvSpPr>
        <p:spPr>
          <a:xfrm>
            <a:off x="8278747" y="3436801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2 bits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E586D0F-73BE-450F-8B35-52C0DC34AF5C}"/>
              </a:ext>
            </a:extLst>
          </p:cNvPr>
          <p:cNvSpPr txBox="1"/>
          <p:nvPr/>
        </p:nvSpPr>
        <p:spPr>
          <a:xfrm>
            <a:off x="8278747" y="3710863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3 bits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AA11E54-46B3-427F-A956-702E088A83F4}"/>
              </a:ext>
            </a:extLst>
          </p:cNvPr>
          <p:cNvSpPr txBox="1"/>
          <p:nvPr/>
        </p:nvSpPr>
        <p:spPr>
          <a:xfrm>
            <a:off x="8285823" y="3996107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3 bits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FCD4FD3-7C8F-4A86-8199-74DA1B5CBFD6}"/>
              </a:ext>
            </a:extLst>
          </p:cNvPr>
          <p:cNvSpPr txBox="1"/>
          <p:nvPr/>
        </p:nvSpPr>
        <p:spPr>
          <a:xfrm>
            <a:off x="6511093" y="4664160"/>
            <a:ext cx="2452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14 x 1 + 6 x 2 + 3 x 3 + 2 x 3 = 41 bits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263E0F-B2CC-4009-9B78-A346B925A98D}"/>
              </a:ext>
            </a:extLst>
          </p:cNvPr>
          <p:cNvSpPr txBox="1"/>
          <p:nvPr/>
        </p:nvSpPr>
        <p:spPr>
          <a:xfrm>
            <a:off x="754155" y="5424382"/>
            <a:ext cx="218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Avant la compression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B7AD060-9730-4FA4-8829-AA41D0C94FE9}"/>
              </a:ext>
            </a:extLst>
          </p:cNvPr>
          <p:cNvSpPr txBox="1"/>
          <p:nvPr/>
        </p:nvSpPr>
        <p:spPr>
          <a:xfrm>
            <a:off x="6426631" y="5401825"/>
            <a:ext cx="218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Après la compression</a:t>
            </a:r>
          </a:p>
        </p:txBody>
      </p:sp>
    </p:spTree>
    <p:extLst>
      <p:ext uri="{BB962C8B-B14F-4D97-AF65-F5344CB8AC3E}">
        <p14:creationId xmlns:p14="http://schemas.microsoft.com/office/powerpoint/2010/main" val="122901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Magic </a:t>
            </a:r>
            <a:r>
              <a:rPr lang="fr-FR" dirty="0" err="1"/>
              <a:t>numbers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72DDEE-F64D-44AF-AB58-FACF2D28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7560"/>
            <a:ext cx="8876549" cy="453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992" y="2852936"/>
            <a:ext cx="4104456" cy="170953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analyse</a:t>
            </a:r>
            <a:r>
              <a:rPr lang="en-US" dirty="0"/>
              <a:t> des signatures </a:t>
            </a:r>
            <a:r>
              <a:rPr lang="en-US" dirty="0" err="1"/>
              <a:t>d'images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i="1" dirty="0" err="1"/>
              <a:t>xxd</a:t>
            </a:r>
            <a:endParaRPr lang="en-US" i="1" dirty="0"/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711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Qu'est-ce que xxd ?</a:t>
            </a:r>
          </a:p>
        </p:txBody>
      </p:sp>
      <p:pic>
        <p:nvPicPr>
          <p:cNvPr id="2" name="Espace réservé du contenu 1">
            <a:extLst>
              <a:ext uri="{FF2B5EF4-FFF2-40B4-BE49-F238E27FC236}">
                <a16:creationId xmlns:a16="http://schemas.microsoft.com/office/drawing/2014/main" id="{A9EA1360-E7E3-478C-98D1-BEEA2FE07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45" y="2338606"/>
            <a:ext cx="6668484" cy="240997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La signature d’un jpeg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3681B575-FD8B-4D74-871E-A6DA2E25A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703" y="1988840"/>
            <a:ext cx="6516730" cy="14401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28CCBC-75AF-44A9-AD1E-BC4BFA06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15" y="3621107"/>
            <a:ext cx="4355976" cy="22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L’en-tête et la queue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982196D-467B-4324-8699-3C32F1E06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182" y="1988839"/>
            <a:ext cx="6519846" cy="19660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033BA4D-A12B-4D80-AD82-A6A316F9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1" y="4445822"/>
            <a:ext cx="610637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L’en-tête et la queue – methode alternative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643DC1F-3626-4361-AEB6-F124C027B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421833"/>
            <a:ext cx="6411109" cy="163191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8D0360E-FA52-4887-99AE-E9E4C02D34B1}"/>
              </a:ext>
            </a:extLst>
          </p:cNvPr>
          <p:cNvSpPr txBox="1"/>
          <p:nvPr/>
        </p:nvSpPr>
        <p:spPr>
          <a:xfrm>
            <a:off x="562707" y="1855346"/>
            <a:ext cx="452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Hexdump</a:t>
            </a:r>
            <a:r>
              <a:rPr lang="fr-FR" dirty="0"/>
              <a:t> des premiers 120 octets par </a:t>
            </a:r>
            <a:r>
              <a:rPr lang="fr-FR" dirty="0" err="1"/>
              <a:t>longeur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7052A52-98A1-4666-8C62-AC3A373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37" y="4950474"/>
            <a:ext cx="6163535" cy="362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76EAE3-4EE3-4CC7-AC14-F9377514AC62}"/>
              </a:ext>
            </a:extLst>
          </p:cNvPr>
          <p:cNvSpPr/>
          <p:nvPr/>
        </p:nvSpPr>
        <p:spPr>
          <a:xfrm>
            <a:off x="562707" y="4270796"/>
            <a:ext cx="4392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Hexdump</a:t>
            </a:r>
            <a:r>
              <a:rPr lang="fr-FR" dirty="0"/>
              <a:t> des premiers 120 octets par offset </a:t>
            </a:r>
          </a:p>
        </p:txBody>
      </p:sp>
    </p:spTree>
    <p:extLst>
      <p:ext uri="{BB962C8B-B14F-4D97-AF65-F5344CB8AC3E}">
        <p14:creationId xmlns:p14="http://schemas.microsoft.com/office/powerpoint/2010/main" val="259357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Chercher les signatures en hexdump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5AB490-4A89-4C05-84E9-292C56E3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4" y="2693448"/>
            <a:ext cx="6430272" cy="21148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8099D57-FC2F-486B-879D-008C45481163}"/>
              </a:ext>
            </a:extLst>
          </p:cNvPr>
          <p:cNvSpPr txBox="1"/>
          <p:nvPr/>
        </p:nvSpPr>
        <p:spPr>
          <a:xfrm>
            <a:off x="3031547" y="2109511"/>
            <a:ext cx="42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Les espaces peuvent causer des problèmes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79BB8A-3173-4777-999F-EDBF8898BAA2}"/>
              </a:ext>
            </a:extLst>
          </p:cNvPr>
          <p:cNvCxnSpPr>
            <a:stCxn id="13" idx="1"/>
          </p:cNvCxnSpPr>
          <p:nvPr/>
        </p:nvCxnSpPr>
        <p:spPr>
          <a:xfrm flipH="1">
            <a:off x="2123728" y="2294177"/>
            <a:ext cx="907819" cy="5587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391A9AA-0CCB-43CB-AEF2-1F240F1DCB73}"/>
              </a:ext>
            </a:extLst>
          </p:cNvPr>
          <p:cNvSpPr txBox="1"/>
          <p:nvPr/>
        </p:nvSpPr>
        <p:spPr>
          <a:xfrm>
            <a:off x="622834" y="5207564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Conversion en </a:t>
            </a:r>
            <a:r>
              <a:rPr lang="fr-FR" dirty="0" err="1"/>
              <a:t>hexdump</a:t>
            </a:r>
            <a:r>
              <a:rPr lang="fr-FR" dirty="0"/>
              <a:t> plat (-p)</a:t>
            </a:r>
          </a:p>
        </p:txBody>
      </p:sp>
    </p:spTree>
    <p:extLst>
      <p:ext uri="{BB962C8B-B14F-4D97-AF65-F5344CB8AC3E}">
        <p14:creationId xmlns:p14="http://schemas.microsoft.com/office/powerpoint/2010/main" val="276877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Chercher les signatures en hexdump 2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AFF206E-5F82-459C-83C5-882F0C4C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08233"/>
            <a:ext cx="5992061" cy="3905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4FAEEA-857C-42A9-BAA5-EEE018F57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83" y="3512000"/>
            <a:ext cx="6058746" cy="4001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F6425C-A85C-4734-B3FD-FBDB8E148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83" y="4538701"/>
            <a:ext cx="5706271" cy="10764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FDD07A4-EB0F-4F15-85F8-345564734C31}"/>
              </a:ext>
            </a:extLst>
          </p:cNvPr>
          <p:cNvSpPr txBox="1"/>
          <p:nvPr/>
        </p:nvSpPr>
        <p:spPr>
          <a:xfrm>
            <a:off x="725969" y="1865638"/>
            <a:ext cx="22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de l’en-tête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9250CC-5130-4818-A776-F15BDE2DDEC0}"/>
              </a:ext>
            </a:extLst>
          </p:cNvPr>
          <p:cNvSpPr txBox="1"/>
          <p:nvPr/>
        </p:nvSpPr>
        <p:spPr>
          <a:xfrm>
            <a:off x="693781" y="3092836"/>
            <a:ext cx="232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de la queue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A3778F-A713-43CB-84E1-EC6EBA09CD91}"/>
              </a:ext>
            </a:extLst>
          </p:cNvPr>
          <p:cNvSpPr txBox="1"/>
          <p:nvPr/>
        </p:nvSpPr>
        <p:spPr>
          <a:xfrm>
            <a:off x="715671" y="4117843"/>
            <a:ext cx="580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rechercher de no hexa entre deux lignes ( 0105) ?</a:t>
            </a:r>
          </a:p>
        </p:txBody>
      </p:sp>
    </p:spTree>
    <p:extLst>
      <p:ext uri="{BB962C8B-B14F-4D97-AF65-F5344CB8AC3E}">
        <p14:creationId xmlns:p14="http://schemas.microsoft.com/office/powerpoint/2010/main" val="51923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la commande translate </a:t>
            </a:r>
            <a:r>
              <a:rPr lang="en-US" i="1" noProof="1"/>
              <a:t>- tr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D4C0E-A67F-4DFE-ADDE-831EE4CA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0" y="2286624"/>
            <a:ext cx="6335009" cy="8764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0C5CA2-C450-471C-B5E4-3C1B5151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8" y="3524687"/>
            <a:ext cx="7660043" cy="194421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5BA7100-926F-42D4-9543-6F0569A3BEDC}"/>
              </a:ext>
            </a:extLst>
          </p:cNvPr>
          <p:cNvSpPr txBox="1"/>
          <p:nvPr/>
        </p:nvSpPr>
        <p:spPr>
          <a:xfrm>
            <a:off x="628650" y="1783117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supprime le caractère </a:t>
            </a:r>
            <a:r>
              <a:rPr lang="fr-FR" dirty="0" err="1"/>
              <a:t>newline</a:t>
            </a:r>
            <a:r>
              <a:rPr lang="fr-FR" dirty="0"/>
              <a:t> « \n »</a:t>
            </a:r>
          </a:p>
        </p:txBody>
      </p:sp>
    </p:spTree>
    <p:extLst>
      <p:ext uri="{BB962C8B-B14F-4D97-AF65-F5344CB8AC3E}">
        <p14:creationId xmlns:p14="http://schemas.microsoft.com/office/powerpoint/2010/main" val="219058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992" y="2852936"/>
            <a:ext cx="4104456" cy="170953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la commande translate </a:t>
            </a:r>
            <a:r>
              <a:rPr lang="en-US" i="1" noProof="1"/>
              <a:t>– tr 2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20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8700CD8-31CD-426C-A2E7-C3CBA543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0" y="2605144"/>
            <a:ext cx="8738692" cy="152580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8D58257-321A-41A8-A26D-B3362AE9B9F9}"/>
              </a:ext>
            </a:extLst>
          </p:cNvPr>
          <p:cNvSpPr txBox="1"/>
          <p:nvPr/>
        </p:nvSpPr>
        <p:spPr>
          <a:xfrm>
            <a:off x="188873" y="1977160"/>
            <a:ext cx="864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Chercher tous les caractères non alphanumériques et les remplacer par une nouvelle ligne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9BEFC1-3C67-48A8-8B6A-BB31DEADCDE9}"/>
              </a:ext>
            </a:extLst>
          </p:cNvPr>
          <p:cNvSpPr txBox="1"/>
          <p:nvPr/>
        </p:nvSpPr>
        <p:spPr>
          <a:xfrm>
            <a:off x="395536" y="4581128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Deux tâches :</a:t>
            </a:r>
          </a:p>
          <a:p>
            <a:pPr marL="342900" indent="-342900">
              <a:buAutoNum type="arabicPeriod"/>
            </a:pPr>
            <a:r>
              <a:rPr lang="fr-FR" dirty="0"/>
              <a:t>Chercher/remplacer</a:t>
            </a:r>
          </a:p>
          <a:p>
            <a:pPr marL="342900" indent="-342900">
              <a:buAutoNum type="arabicPeriod"/>
            </a:pPr>
            <a:r>
              <a:rPr lang="fr-FR" dirty="0"/>
              <a:t>Injecter \n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6E24ED-B959-4639-998A-D9359F7B6E48}"/>
              </a:ext>
            </a:extLst>
          </p:cNvPr>
          <p:cNvSpPr txBox="1"/>
          <p:nvPr/>
        </p:nvSpPr>
        <p:spPr>
          <a:xfrm flipH="1">
            <a:off x="3779912" y="4581128"/>
            <a:ext cx="2400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Identifier et décrire les options utilisés plus haut !!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34C67C6-706B-44F5-BC5F-47FE60C7AD4C}"/>
              </a:ext>
            </a:extLst>
          </p:cNvPr>
          <p:cNvCxnSpPr>
            <a:stCxn id="11" idx="0"/>
          </p:cNvCxnSpPr>
          <p:nvPr/>
        </p:nvCxnSpPr>
        <p:spPr>
          <a:xfrm flipV="1">
            <a:off x="4980217" y="2780928"/>
            <a:ext cx="2544111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00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recuperer le contenu entre l'en-tête et la signature de queue.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21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543259-7733-4348-B7B1-1E51C46B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13756"/>
            <a:ext cx="7242258" cy="70494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D22CAD6-286C-455B-B6E7-14B981D2D319}"/>
              </a:ext>
            </a:extLst>
          </p:cNvPr>
          <p:cNvSpPr txBox="1"/>
          <p:nvPr/>
        </p:nvSpPr>
        <p:spPr>
          <a:xfrm>
            <a:off x="369410" y="2714559"/>
            <a:ext cx="699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Faire correspondre l'empreinte hexadécimale entre l'en-tête et la queue </a:t>
            </a:r>
          </a:p>
          <a:p>
            <a:r>
              <a:rPr lang="fr-FR" dirty="0">
                <a:highlight>
                  <a:srgbClr val="FFFF00"/>
                </a:highlight>
              </a:rPr>
              <a:t>et la sauvegarder dans un fichier texte.</a:t>
            </a:r>
          </a:p>
        </p:txBody>
      </p:sp>
    </p:spTree>
    <p:extLst>
      <p:ext uri="{BB962C8B-B14F-4D97-AF65-F5344CB8AC3E}">
        <p14:creationId xmlns:p14="http://schemas.microsoft.com/office/powerpoint/2010/main" val="2688904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Afficher l’image convertie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22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ABE50B-080B-4DD6-A17D-BA141C84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50294"/>
            <a:ext cx="643027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Recherche des preuves dans l’artefact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23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610E49-CDF2-4B0D-8524-0FF554F1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21680"/>
            <a:ext cx="5378566" cy="3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2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Recherche des preuves dans l’artefact 2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D0EF8AB-C4CC-41D8-9133-6D8A1E58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821855"/>
            <a:ext cx="6230219" cy="19243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89AF51-0F04-4602-9A4A-07A91A1618FD}"/>
              </a:ext>
            </a:extLst>
          </p:cNvPr>
          <p:cNvSpPr txBox="1"/>
          <p:nvPr/>
        </p:nvSpPr>
        <p:spPr>
          <a:xfrm>
            <a:off x="755576" y="2276217"/>
            <a:ext cx="466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Extraire les infos Photoshop entre 0x100 et 0x9f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A33E1C-E1DE-457C-8AFA-26B268477989}"/>
              </a:ext>
            </a:extLst>
          </p:cNvPr>
          <p:cNvSpPr txBox="1"/>
          <p:nvPr/>
        </p:nvSpPr>
        <p:spPr>
          <a:xfrm>
            <a:off x="755576" y="5011389"/>
            <a:ext cx="297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Comment on extrait le nom ?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3395F5E-1DD8-4561-AA7E-509C4844796B}"/>
              </a:ext>
            </a:extLst>
          </p:cNvPr>
          <p:cNvCxnSpPr>
            <a:stCxn id="10" idx="3"/>
          </p:cNvCxnSpPr>
          <p:nvPr/>
        </p:nvCxnSpPr>
        <p:spPr>
          <a:xfrm flipV="1">
            <a:off x="3726710" y="3852979"/>
            <a:ext cx="1493362" cy="1343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9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Qui est Howard Korn ?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25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3E7A44-A441-43CE-A2D6-620C82DB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20888"/>
            <a:ext cx="7104842" cy="2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54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Falsifier la date (2020-2030)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26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17DC887-919F-4851-A935-DC675A6A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08920"/>
            <a:ext cx="5782482" cy="3905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F0B13E-7ABC-4799-845C-40DD2491AE82}"/>
              </a:ext>
            </a:extLst>
          </p:cNvPr>
          <p:cNvSpPr txBox="1"/>
          <p:nvPr/>
        </p:nvSpPr>
        <p:spPr>
          <a:xfrm>
            <a:off x="902458" y="2204864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Extraire la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341B47-D09B-4EE1-B6F1-A61BBC648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702797"/>
            <a:ext cx="6839905" cy="20481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43BE2B6-8D9E-4092-AD54-B7B3E618917F}"/>
              </a:ext>
            </a:extLst>
          </p:cNvPr>
          <p:cNvSpPr txBox="1"/>
          <p:nvPr/>
        </p:nvSpPr>
        <p:spPr>
          <a:xfrm>
            <a:off x="827584" y="3253130"/>
            <a:ext cx="717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Transformer le </a:t>
            </a:r>
            <a:r>
              <a:rPr lang="fr-FR" dirty="0" err="1"/>
              <a:t>hexdump</a:t>
            </a:r>
            <a:r>
              <a:rPr lang="fr-FR" dirty="0"/>
              <a:t> en binaire (std input) – transformer 2020 en 2030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C4EA516-1617-4175-B179-40ABE62D8DF9}"/>
              </a:ext>
            </a:extLst>
          </p:cNvPr>
          <p:cNvCxnSpPr/>
          <p:nvPr/>
        </p:nvCxnSpPr>
        <p:spPr>
          <a:xfrm>
            <a:off x="4788024" y="3501008"/>
            <a:ext cx="1152128" cy="201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F59431B-9DFA-418D-9A8A-85B86A41F6A5}"/>
              </a:ext>
            </a:extLst>
          </p:cNvPr>
          <p:cNvSpPr txBox="1"/>
          <p:nvPr/>
        </p:nvSpPr>
        <p:spPr>
          <a:xfrm>
            <a:off x="896089" y="5872440"/>
            <a:ext cx="35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Pensez aux implications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122544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0" y="2996952"/>
            <a:ext cx="5400600" cy="1709539"/>
          </a:xfrm>
        </p:spPr>
        <p:txBody>
          <a:bodyPr>
            <a:normAutofit fontScale="90000"/>
          </a:bodyPr>
          <a:lstStyle/>
          <a:p>
            <a:r>
              <a:rPr lang="fr-FR" dirty="0"/>
              <a:t>Extraction d'images d'un document Word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i="1" dirty="0"/>
              <a:t>bless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36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1.Avec xxd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28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3F39DC9-2BEA-4B0E-99C2-E63BA50D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4" y="1674927"/>
            <a:ext cx="6228692" cy="44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1.Avec xxd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29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B10C3B-AF56-446E-9EBD-2B249F11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00403"/>
            <a:ext cx="7380312" cy="10069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4D6B3B-A275-45AB-AB63-DF204F29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660" y="3237144"/>
            <a:ext cx="3358031" cy="29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sommaire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Qu'est-ce que l’extraction des données ?</a:t>
            </a:r>
          </a:p>
          <a:p>
            <a:r>
              <a:rPr lang="en-US" noProof="1"/>
              <a:t>Examiner la signature des images avec </a:t>
            </a:r>
            <a:r>
              <a:rPr lang="en-US" i="1" noProof="1">
                <a:solidFill>
                  <a:srgbClr val="FF0000"/>
                </a:solidFill>
              </a:rPr>
              <a:t>xxd</a:t>
            </a:r>
          </a:p>
          <a:p>
            <a:r>
              <a:rPr lang="fr-FR" noProof="1"/>
              <a:t>Extraction d'images à partir d'un document Word corrompu en utilisant </a:t>
            </a:r>
            <a:r>
              <a:rPr lang="fr-FR" i="1" noProof="1">
                <a:solidFill>
                  <a:srgbClr val="FF0000"/>
                </a:solidFill>
              </a:rPr>
              <a:t>bless</a:t>
            </a:r>
          </a:p>
          <a:p>
            <a:pPr marL="0" indent="0">
              <a:buNone/>
            </a:pPr>
            <a:r>
              <a:rPr lang="en-US" noProof="1"/>
              <a:t>   - extraction des fichiers intégrés (embedded)</a:t>
            </a:r>
          </a:p>
          <a:p>
            <a:r>
              <a:rPr lang="en-US" noProof="1"/>
              <a:t>Extraction d’une image USB utilisant </a:t>
            </a:r>
            <a:r>
              <a:rPr lang="en-US" i="1" noProof="1">
                <a:solidFill>
                  <a:srgbClr val="FF0000"/>
                </a:solidFill>
              </a:rPr>
              <a:t>scalpel</a:t>
            </a:r>
          </a:p>
          <a:p>
            <a:pPr marL="0" indent="0">
              <a:buNone/>
            </a:pPr>
            <a:r>
              <a:rPr lang="en-US" noProof="1"/>
              <a:t>   - extraction des fichiers supprimés</a:t>
            </a:r>
          </a:p>
          <a:p>
            <a:pPr marL="0" indent="0">
              <a:buNone/>
            </a:pP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2.Avec binwalk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30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4653B88-324B-4DB5-828F-E87B4B26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4" y="2207202"/>
            <a:ext cx="8316416" cy="11556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F6FE14-D9CE-49B3-94C9-70AF522FB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879382"/>
            <a:ext cx="7478169" cy="14384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7432ED-CDD9-4364-974C-E3BC32A23F77}"/>
              </a:ext>
            </a:extLst>
          </p:cNvPr>
          <p:cNvSpPr txBox="1"/>
          <p:nvPr/>
        </p:nvSpPr>
        <p:spPr>
          <a:xfrm>
            <a:off x="3275856" y="558924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88980-85046=3934</a:t>
            </a:r>
          </a:p>
          <a:p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AFD624-4940-4095-BACB-1D8B1B0B7F89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4211960" y="4149080"/>
            <a:ext cx="68338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3472861-415E-4130-B53B-0CA52050016A}"/>
              </a:ext>
            </a:extLst>
          </p:cNvPr>
          <p:cNvSpPr txBox="1"/>
          <p:nvPr/>
        </p:nvSpPr>
        <p:spPr>
          <a:xfrm>
            <a:off x="198934" y="3489859"/>
            <a:ext cx="719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Pourquoi ne pas commencer par 3882 ? Word inclut l'en-tête (48 octets).</a:t>
            </a:r>
          </a:p>
        </p:txBody>
      </p:sp>
    </p:spTree>
    <p:extLst>
      <p:ext uri="{BB962C8B-B14F-4D97-AF65-F5344CB8AC3E}">
        <p14:creationId xmlns:p14="http://schemas.microsoft.com/office/powerpoint/2010/main" val="3753383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2.Avec binwalk 2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31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767D7C-580B-4935-8DF7-C00EBB74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45" y="1773079"/>
            <a:ext cx="8100392" cy="23266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02FBFB-A838-4CDE-B86B-7A180BA2E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4108687"/>
            <a:ext cx="2421927" cy="21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09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2.Avec bless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32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FA7A45-4440-4388-9249-1A391827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" y="2102313"/>
            <a:ext cx="7055756" cy="38865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AFD4A4A-ECE9-4EE5-AB1D-CFD520693B62}"/>
              </a:ext>
            </a:extLst>
          </p:cNvPr>
          <p:cNvSpPr txBox="1"/>
          <p:nvPr/>
        </p:nvSpPr>
        <p:spPr>
          <a:xfrm>
            <a:off x="621375" y="1606548"/>
            <a:ext cx="36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Chercher le début de l’en-tête – 0f5e</a:t>
            </a:r>
          </a:p>
        </p:txBody>
      </p:sp>
    </p:spTree>
    <p:extLst>
      <p:ext uri="{BB962C8B-B14F-4D97-AF65-F5344CB8AC3E}">
        <p14:creationId xmlns:p14="http://schemas.microsoft.com/office/powerpoint/2010/main" val="277797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2.Avec bless 2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33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036924F-F0B0-46C1-9416-AA52BF92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00403"/>
            <a:ext cx="7380312" cy="394791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EB2DE3-1445-42C2-93AF-A0D8F0A64F32}"/>
              </a:ext>
            </a:extLst>
          </p:cNvPr>
          <p:cNvSpPr txBox="1"/>
          <p:nvPr/>
        </p:nvSpPr>
        <p:spPr>
          <a:xfrm>
            <a:off x="325353" y="1690501"/>
            <a:ext cx="352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Cherchez la fin de la queue – 15b93</a:t>
            </a:r>
          </a:p>
        </p:txBody>
      </p:sp>
    </p:spTree>
    <p:extLst>
      <p:ext uri="{BB962C8B-B14F-4D97-AF65-F5344CB8AC3E}">
        <p14:creationId xmlns:p14="http://schemas.microsoft.com/office/powerpoint/2010/main" val="359547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2.Avec bless 3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3542EF-64F1-49A3-A247-CD4EF1B6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8" y="2446149"/>
            <a:ext cx="6068708" cy="37956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62ACE-157B-4DDC-83C3-0C66344E4DFD}"/>
              </a:ext>
            </a:extLst>
          </p:cNvPr>
          <p:cNvSpPr txBox="1"/>
          <p:nvPr/>
        </p:nvSpPr>
        <p:spPr>
          <a:xfrm>
            <a:off x="628650" y="1850087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Copier-coller la sélection dans un nouveau fichier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1735F3-8495-4C02-A654-BC95577EF154}"/>
              </a:ext>
            </a:extLst>
          </p:cNvPr>
          <p:cNvSpPr txBox="1"/>
          <p:nvPr/>
        </p:nvSpPr>
        <p:spPr>
          <a:xfrm>
            <a:off x="7125751" y="3140968"/>
            <a:ext cx="200407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(0F5E)</a:t>
            </a:r>
            <a:r>
              <a:rPr lang="en-US" sz="1100" dirty="0">
                <a:solidFill>
                  <a:srgbClr val="FFFF00"/>
                </a:solidFill>
              </a:rPr>
              <a:t>16</a:t>
            </a:r>
            <a:r>
              <a:rPr lang="en-US" dirty="0">
                <a:solidFill>
                  <a:srgbClr val="FFFF00"/>
                </a:solidFill>
              </a:rPr>
              <a:t>=(3934)</a:t>
            </a:r>
            <a:r>
              <a:rPr lang="en-US" sz="1100" dirty="0">
                <a:solidFill>
                  <a:srgbClr val="FFFF00"/>
                </a:solidFill>
              </a:rPr>
              <a:t>10</a:t>
            </a:r>
          </a:p>
          <a:p>
            <a:r>
              <a:rPr lang="en-US" sz="1600" dirty="0">
                <a:solidFill>
                  <a:srgbClr val="FFFF00"/>
                </a:solidFill>
              </a:rPr>
              <a:t>(15B93)16=(88979)10</a:t>
            </a:r>
          </a:p>
          <a:p>
            <a:endParaRPr lang="en-US" sz="1100" dirty="0"/>
          </a:p>
          <a:p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E4B16C1-E2A3-4923-8BC2-D247A9109581}"/>
              </a:ext>
            </a:extLst>
          </p:cNvPr>
          <p:cNvCxnSpPr>
            <a:stCxn id="11" idx="1"/>
          </p:cNvCxnSpPr>
          <p:nvPr/>
        </p:nvCxnSpPr>
        <p:spPr>
          <a:xfrm flipH="1">
            <a:off x="1547664" y="3671883"/>
            <a:ext cx="5578087" cy="18453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145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2.Avec bless 4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35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E485B96-F513-428A-896D-A04FF5E5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826645"/>
            <a:ext cx="5617456" cy="4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0" y="2996952"/>
            <a:ext cx="5400600" cy="1709539"/>
          </a:xfrm>
        </p:spPr>
        <p:txBody>
          <a:bodyPr>
            <a:normAutofit/>
          </a:bodyPr>
          <a:lstStyle/>
          <a:p>
            <a:r>
              <a:rPr lang="fr-FR" dirty="0"/>
              <a:t>Extraction depuis une image USB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i="1" dirty="0"/>
              <a:t>scalpel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9167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Preparer l’image usb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37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42C59E-0788-4FAE-98A2-C0696738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2" y="1503580"/>
            <a:ext cx="8145827" cy="21654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650DD5-7704-49DC-A6D1-0421EAC4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02" y="3669026"/>
            <a:ext cx="8507033" cy="27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6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Extraire les fichiers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38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2F693B-9863-4CD8-8FF5-ABFEE0FA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4" y="1704707"/>
            <a:ext cx="7524328" cy="25875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32DDCC-1BB9-48F4-BA13-D0A02CCB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590601"/>
            <a:ext cx="7920880" cy="9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Examiner le contenu de l ’USB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39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14056A-5B9D-4533-982A-3D089140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2104"/>
            <a:ext cx="700185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Qu'est-ce que l’extraction des données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Un terme bien connu dans forensics</a:t>
            </a:r>
          </a:p>
          <a:p>
            <a:pPr marL="0" indent="0">
              <a:buNone/>
            </a:pPr>
            <a:r>
              <a:rPr lang="en-US" noProof="1"/>
              <a:t>   - extraction des fichiers</a:t>
            </a:r>
          </a:p>
          <a:p>
            <a:r>
              <a:rPr lang="en-US" noProof="1"/>
              <a:t>Identifier et Extraire (carving) les fichiers</a:t>
            </a:r>
          </a:p>
          <a:p>
            <a:pPr marL="0" indent="0">
              <a:buNone/>
            </a:pPr>
            <a:r>
              <a:rPr lang="fr-FR" noProof="1"/>
              <a:t>   - a partir de clusters non alloués/en-tête du fichier corrompu</a:t>
            </a:r>
          </a:p>
          <a:p>
            <a:pPr marL="0" indent="0">
              <a:buNone/>
            </a:pPr>
            <a:r>
              <a:rPr lang="fr-FR" noProof="1"/>
              <a:t>   sans l'aide du système de fichiers qui a créé le fichier initialement</a:t>
            </a:r>
          </a:p>
          <a:p>
            <a:r>
              <a:rPr lang="fr-FR" noProof="1"/>
              <a:t>Comment extraire les fichiers ?</a:t>
            </a:r>
          </a:p>
          <a:p>
            <a:pPr marL="0" indent="0">
              <a:buNone/>
            </a:pPr>
            <a:r>
              <a:rPr lang="fr-FR" noProof="1"/>
              <a:t>   - sur la base des seules informations relatives à sa signature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4278040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Trouver des fichiers supprimés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40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F2454D-12D6-4B6C-9752-20EBE233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471241"/>
            <a:ext cx="4601002" cy="5066835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0DFDA74-0D93-4D4F-AAC3-F5411F20AA7A}"/>
              </a:ext>
            </a:extLst>
          </p:cNvPr>
          <p:cNvCxnSpPr/>
          <p:nvPr/>
        </p:nvCxnSpPr>
        <p:spPr>
          <a:xfrm flipV="1">
            <a:off x="1043608" y="3356992"/>
            <a:ext cx="122413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31F47A-6B2A-4532-B9EF-16568DE26433}"/>
              </a:ext>
            </a:extLst>
          </p:cNvPr>
          <p:cNvCxnSpPr/>
          <p:nvPr/>
        </p:nvCxnSpPr>
        <p:spPr>
          <a:xfrm>
            <a:off x="1043608" y="3933056"/>
            <a:ext cx="1224136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8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Configurer </a:t>
            </a:r>
            <a:r>
              <a:rPr lang="fr-FR" i="1" noProof="1"/>
              <a:t>scalpel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41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AE683E-11E7-430B-B971-82A1AEA2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61" y="1577414"/>
            <a:ext cx="6934753" cy="16401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E81807-904D-412D-ABF5-B2E58A79B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1" y="3345712"/>
            <a:ext cx="3976403" cy="29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5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Extraction des données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42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B6E8E6-67E9-4F4B-B66F-2CAC00EE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1" y="1799997"/>
            <a:ext cx="833553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37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Extraction des données 2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43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EED332-5FC9-4683-8AE8-CF6A4B7C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690689"/>
            <a:ext cx="400105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87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Extraction des données 3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9FA8FD5-7E5F-4455-9DBF-E7E8DA83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52" y="1596768"/>
            <a:ext cx="6715648" cy="455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Extraction des données 4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45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023BED-97D8-4B40-B6A2-57D056EA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0" y="1690689"/>
            <a:ext cx="4648840" cy="20712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72E025-7FC6-4DC0-8636-0BBC5F48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611077"/>
            <a:ext cx="3310400" cy="24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20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228692" cy="1325563"/>
          </a:xfrm>
        </p:spPr>
        <p:txBody>
          <a:bodyPr>
            <a:noAutofit/>
          </a:bodyPr>
          <a:lstStyle/>
          <a:p>
            <a:r>
              <a:rPr lang="fr-FR" noProof="1"/>
              <a:t>sommaire</a:t>
            </a:r>
            <a:endParaRPr lang="en-US" i="1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46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2424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A3AB14-130C-4196-8AAA-07F67FDCC5E2}"/>
              </a:ext>
            </a:extLst>
          </p:cNvPr>
          <p:cNvSpPr txBox="1"/>
          <p:nvPr/>
        </p:nvSpPr>
        <p:spPr>
          <a:xfrm>
            <a:off x="643240" y="2100403"/>
            <a:ext cx="72568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identifier le type de fichier on utilise les signatures du header &amp; </a:t>
            </a:r>
            <a:r>
              <a:rPr lang="fr-FR" dirty="0" err="1"/>
              <a:t>tail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 les deux on trouve le contenu du fichier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Plusieurs outils disponibles pour extraire ce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Attn</a:t>
            </a:r>
            <a:r>
              <a:rPr lang="fr-FR" dirty="0"/>
              <a:t>: Les noms de fichier/ </a:t>
            </a:r>
            <a:r>
              <a:rPr lang="fr-FR" dirty="0" err="1"/>
              <a:t>metadata</a:t>
            </a:r>
            <a:r>
              <a:rPr lang="fr-FR" dirty="0"/>
              <a:t> ne peuvent pas être récupérés</a:t>
            </a:r>
          </a:p>
        </p:txBody>
      </p:sp>
    </p:spTree>
    <p:extLst>
      <p:ext uri="{BB962C8B-B14F-4D97-AF65-F5344CB8AC3E}">
        <p14:creationId xmlns:p14="http://schemas.microsoft.com/office/powerpoint/2010/main" val="2830061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95531-C87C-4E0C-AD7B-1163A36C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28284866-C65A-4604-9FEC-6155765E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63876"/>
            <a:ext cx="6768752" cy="115212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1"/>
                </a:solidFill>
              </a:rPr>
              <a:t>Windows </a:t>
            </a:r>
            <a:r>
              <a:rPr lang="fr-FR" dirty="0" err="1">
                <a:solidFill>
                  <a:schemeClr val="tx1"/>
                </a:solidFill>
              </a:rPr>
              <a:t>forensics</a:t>
            </a:r>
            <a:r>
              <a:rPr lang="fr-FR" dirty="0">
                <a:solidFill>
                  <a:schemeClr val="tx1"/>
                </a:solidFill>
              </a:rPr>
              <a:t> – part 4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préparer l’environnement Windows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B0E9981-368F-4819-8553-DB965775624F}"/>
              </a:ext>
            </a:extLst>
          </p:cNvPr>
          <p:cNvSpPr txBox="1"/>
          <p:nvPr/>
        </p:nvSpPr>
        <p:spPr>
          <a:xfrm>
            <a:off x="7020272" y="515719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~15.05.2022</a:t>
            </a:r>
          </a:p>
        </p:txBody>
      </p:sp>
    </p:spTree>
    <p:extLst>
      <p:ext uri="{BB962C8B-B14F-4D97-AF65-F5344CB8AC3E}">
        <p14:creationId xmlns:p14="http://schemas.microsoft.com/office/powerpoint/2010/main" val="64729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/>
              <a:t>Exemples de scénarios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noProof="1"/>
              <a:t>Scénario 1 : Un fichier (A) est caché dans un autre fichier (B). Vous ne pouvez pas ouvrir le fichier B car l'en-tête de ce dernier est corrompu.</a:t>
            </a:r>
          </a:p>
          <a:p>
            <a:pPr marL="0" indent="0">
              <a:buNone/>
            </a:pPr>
            <a:endParaRPr lang="fr-FR" noProof="1"/>
          </a:p>
          <a:p>
            <a:pPr marL="0" indent="0">
              <a:buNone/>
            </a:pPr>
            <a:r>
              <a:rPr lang="fr-FR" noProof="1"/>
              <a:t>Scénario 2 : Un suspect a supprimé des fichiers. Les fichiers contiennent une information importante. Un fichier occupe quelques clusters. Malheureusement, certains clusters sont réutilisés (écrasés) par de nouveaux fichiers. </a:t>
            </a:r>
          </a:p>
          <a:p>
            <a:pPr marL="0" indent="0">
              <a:buNone/>
            </a:pPr>
            <a:endParaRPr lang="fr-FR" noProof="1"/>
          </a:p>
          <a:p>
            <a:pPr marL="0" indent="0">
              <a:buNone/>
            </a:pPr>
            <a:r>
              <a:rPr lang="fr-FR" noProof="1"/>
              <a:t>Un expert forensic veut vraiment récupérer des fichiers, même partiels.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38281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noProof="1"/>
              <a:t>Approche - Recherche de la signature du fichier</a:t>
            </a:r>
            <a:endParaRPr lang="en-US" noProof="1"/>
          </a:p>
        </p:txBody>
      </p:sp>
      <p:pic>
        <p:nvPicPr>
          <p:cNvPr id="2" name="Espace réservé du contenu 1">
            <a:extLst>
              <a:ext uri="{FF2B5EF4-FFF2-40B4-BE49-F238E27FC236}">
                <a16:creationId xmlns:a16="http://schemas.microsoft.com/office/drawing/2014/main" id="{890A9F20-275D-473A-B611-1E58AE2F8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5976" y="3496195"/>
            <a:ext cx="4243977" cy="226726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0C0D95-0667-4EF8-92B7-DA616B52E288}"/>
              </a:ext>
            </a:extLst>
          </p:cNvPr>
          <p:cNvSpPr txBox="1"/>
          <p:nvPr/>
        </p:nvSpPr>
        <p:spPr>
          <a:xfrm>
            <a:off x="827584" y="2060848"/>
            <a:ext cx="60925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unités de données sont enregistrées indépendamment </a:t>
            </a:r>
          </a:p>
          <a:p>
            <a:r>
              <a:rPr lang="fr-FR" dirty="0"/>
              <a:t>du nom du fichier et des métadonnées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contenu d'un fichier est entouré des signatures du fichier</a:t>
            </a:r>
          </a:p>
          <a:p>
            <a:r>
              <a:rPr lang="fr-FR" dirty="0"/>
              <a:t> (en-tête et queue – header/</a:t>
            </a:r>
            <a:r>
              <a:rPr lang="fr-FR" dirty="0" err="1"/>
              <a:t>tail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Qu'est-ce qu'une signature de fichier 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appelé nombre magique (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une valeur numérique/texte constante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utilisé pour identifier un format de fichier </a:t>
            </a:r>
          </a:p>
        </p:txBody>
      </p:sp>
    </p:spTree>
    <p:extLst>
      <p:ext uri="{BB962C8B-B14F-4D97-AF65-F5344CB8AC3E}">
        <p14:creationId xmlns:p14="http://schemas.microsoft.com/office/powerpoint/2010/main" val="296878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noProof="1"/>
              <a:t>Structure interne de l'unité de données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23399DF-2599-4157-8DD5-8A3E268A9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123" y="2286624"/>
            <a:ext cx="5915851" cy="34580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7910DD-4504-44AA-AB62-52A0693E99C8}"/>
              </a:ext>
            </a:extLst>
          </p:cNvPr>
          <p:cNvSpPr txBox="1"/>
          <p:nvPr/>
        </p:nvSpPr>
        <p:spPr>
          <a:xfrm>
            <a:off x="1003962" y="2564904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En-tête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33D526-F00B-488C-8989-36008792D011}"/>
              </a:ext>
            </a:extLst>
          </p:cNvPr>
          <p:cNvSpPr txBox="1"/>
          <p:nvPr/>
        </p:nvSpPr>
        <p:spPr>
          <a:xfrm>
            <a:off x="946254" y="3830987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C000"/>
                </a:solidFill>
              </a:rPr>
              <a:t>Contenu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99B770-36EA-4FD3-A738-9DFBBD178D0E}"/>
              </a:ext>
            </a:extLst>
          </p:cNvPr>
          <p:cNvSpPr txBox="1"/>
          <p:nvPr/>
        </p:nvSpPr>
        <p:spPr>
          <a:xfrm>
            <a:off x="1057053" y="5020472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2609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noProof="1"/>
              <a:t>exemple d’une unité de données image 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E476B68-CCA3-4E47-84AE-AE5D32CA8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72816"/>
            <a:ext cx="6120680" cy="424847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DAA9A1-961E-4B8E-83AB-DD1A55705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6" y="3632280"/>
            <a:ext cx="1552792" cy="666843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FF69B0B-3807-4DD9-97E0-44FA9CD08DD8}"/>
              </a:ext>
            </a:extLst>
          </p:cNvPr>
          <p:cNvCxnSpPr/>
          <p:nvPr/>
        </p:nvCxnSpPr>
        <p:spPr>
          <a:xfrm flipV="1">
            <a:off x="2020336" y="2924944"/>
            <a:ext cx="607448" cy="710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3246D56-FE86-4F17-BDAA-02AF40D71AA5}"/>
              </a:ext>
            </a:extLst>
          </p:cNvPr>
          <p:cNvCxnSpPr/>
          <p:nvPr/>
        </p:nvCxnSpPr>
        <p:spPr>
          <a:xfrm>
            <a:off x="2020336" y="4296151"/>
            <a:ext cx="607448" cy="7890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64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noProof="1"/>
              <a:t>Contenu compressé - Codage de Huffman </a:t>
            </a:r>
            <a:endParaRPr lang="en-US" noProof="1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29.04.2022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r>
              <a:rPr lang="en-US"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SOC@oodrive.com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4025097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en-US" sz="1500" i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A654B7-62E2-47D8-8B69-AA79C791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8840"/>
            <a:ext cx="7886700" cy="396044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Algorithme de compression d’image JPEG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Inventé par </a:t>
            </a:r>
            <a:r>
              <a:rPr lang="fr-FR" b="1" dirty="0"/>
              <a:t>David </a:t>
            </a:r>
            <a:r>
              <a:rPr lang="fr-FR" b="1" dirty="0" err="1"/>
              <a:t>Huffman</a:t>
            </a:r>
            <a:r>
              <a:rPr lang="fr-FR" b="1" dirty="0"/>
              <a:t> </a:t>
            </a:r>
            <a:r>
              <a:rPr lang="fr-FR" dirty="0"/>
              <a:t>- un étudiant diplômé du MIT en 1952 dans le cadre de son travail de cours.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 codage de </a:t>
            </a:r>
            <a:r>
              <a:rPr lang="fr-FR" dirty="0" err="1"/>
              <a:t>Huffman</a:t>
            </a:r>
            <a:r>
              <a:rPr lang="fr-FR" dirty="0"/>
              <a:t> peut être utilisé pour compresser toutes sortes de données.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Il s'agit d'un algorithme basé sur l'entropie dérivé de l'analyse de la fréquence des symboles dans un tableau.</a:t>
            </a:r>
          </a:p>
        </p:txBody>
      </p:sp>
    </p:spTree>
    <p:extLst>
      <p:ext uri="{BB962C8B-B14F-4D97-AF65-F5344CB8AC3E}">
        <p14:creationId xmlns:p14="http://schemas.microsoft.com/office/powerpoint/2010/main" val="4211585482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62526</TotalTime>
  <Words>1284</Words>
  <Application>Microsoft Office PowerPoint</Application>
  <PresentationFormat>Affichage à l'écran (4:3)</PresentationFormat>
  <Paragraphs>376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47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Courier New</vt:lpstr>
      <vt:lpstr>Open Sans</vt:lpstr>
      <vt:lpstr>SHOWEET-CORPO</vt:lpstr>
      <vt:lpstr>Showeet theme</vt:lpstr>
      <vt:lpstr>1_Blank</vt:lpstr>
      <vt:lpstr>1_Showeet theme</vt:lpstr>
      <vt:lpstr>Windows forensics – part3</vt:lpstr>
      <vt:lpstr>introduction</vt:lpstr>
      <vt:lpstr>sommaire</vt:lpstr>
      <vt:lpstr>Qu'est-ce que l’extraction des données ?</vt:lpstr>
      <vt:lpstr>Exemples de scénarios</vt:lpstr>
      <vt:lpstr>Approche - Recherche de la signature du fichier</vt:lpstr>
      <vt:lpstr>Structure interne de l'unité de données</vt:lpstr>
      <vt:lpstr>exemple d’une unité de données image </vt:lpstr>
      <vt:lpstr>Contenu compressé - Codage de Huffman </vt:lpstr>
      <vt:lpstr>Algorithme de Huffman</vt:lpstr>
      <vt:lpstr>Magic numbers</vt:lpstr>
      <vt:lpstr>analyse des signatures d'images</vt:lpstr>
      <vt:lpstr>Qu'est-ce que xxd ?</vt:lpstr>
      <vt:lpstr>La signature d’un jpeg</vt:lpstr>
      <vt:lpstr>L’en-tête et la queue</vt:lpstr>
      <vt:lpstr>L’en-tête et la queue – methode alternative</vt:lpstr>
      <vt:lpstr>Chercher les signatures en hexdump</vt:lpstr>
      <vt:lpstr>Chercher les signatures en hexdump 2</vt:lpstr>
      <vt:lpstr>la commande translate - tr</vt:lpstr>
      <vt:lpstr>la commande translate – tr 2</vt:lpstr>
      <vt:lpstr>recuperer le contenu entre l'en-tête et la signature de queue.</vt:lpstr>
      <vt:lpstr>Afficher l’image convertie</vt:lpstr>
      <vt:lpstr>Recherche des preuves dans l’artefact</vt:lpstr>
      <vt:lpstr>Recherche des preuves dans l’artefact 2</vt:lpstr>
      <vt:lpstr>Qui est Howard Korn ?</vt:lpstr>
      <vt:lpstr>Falsifier la date (2020-2030)</vt:lpstr>
      <vt:lpstr>Extraction d'images d'un document Word</vt:lpstr>
      <vt:lpstr>1.Avec xxd</vt:lpstr>
      <vt:lpstr>1.Avec xxd</vt:lpstr>
      <vt:lpstr>2.Avec binwalk</vt:lpstr>
      <vt:lpstr>2.Avec binwalk 2</vt:lpstr>
      <vt:lpstr>2.Avec bless</vt:lpstr>
      <vt:lpstr>2.Avec bless 2</vt:lpstr>
      <vt:lpstr>2.Avec bless 3</vt:lpstr>
      <vt:lpstr>2.Avec bless 4</vt:lpstr>
      <vt:lpstr>Extraction depuis une image USB</vt:lpstr>
      <vt:lpstr>Preparer l’image usb</vt:lpstr>
      <vt:lpstr>Extraire les fichiers</vt:lpstr>
      <vt:lpstr>Examiner le contenu de l ’USB</vt:lpstr>
      <vt:lpstr>Trouver des fichiers supprimés</vt:lpstr>
      <vt:lpstr>Configurer scalpel</vt:lpstr>
      <vt:lpstr>Extraction des données</vt:lpstr>
      <vt:lpstr>Extraction des données 2</vt:lpstr>
      <vt:lpstr>Extraction des données 3</vt:lpstr>
      <vt:lpstr>Extraction des données 4</vt:lpstr>
      <vt:lpstr>sommaire</vt:lpstr>
      <vt:lpstr>Windows forensics – part 4 préparer l’environnement Windows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Horea Moldovan</cp:lastModifiedBy>
  <cp:revision>36</cp:revision>
  <dcterms:created xsi:type="dcterms:W3CDTF">2011-05-09T14:18:21Z</dcterms:created>
  <dcterms:modified xsi:type="dcterms:W3CDTF">2022-04-29T13:51:13Z</dcterms:modified>
  <cp:category>Templates</cp:category>
</cp:coreProperties>
</file>